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301" r:id="rId2"/>
    <p:sldId id="265" r:id="rId3"/>
    <p:sldId id="472" r:id="rId4"/>
    <p:sldId id="524" r:id="rId5"/>
    <p:sldId id="525" r:id="rId6"/>
    <p:sldId id="526" r:id="rId7"/>
    <p:sldId id="528" r:id="rId8"/>
    <p:sldId id="529" r:id="rId9"/>
    <p:sldId id="530" r:id="rId10"/>
    <p:sldId id="531" r:id="rId11"/>
    <p:sldId id="532" r:id="rId12"/>
    <p:sldId id="537" r:id="rId13"/>
    <p:sldId id="449" r:id="rId14"/>
    <p:sldId id="533" r:id="rId15"/>
    <p:sldId id="534" r:id="rId16"/>
    <p:sldId id="535" r:id="rId17"/>
    <p:sldId id="536" r:id="rId18"/>
    <p:sldId id="538" r:id="rId19"/>
    <p:sldId id="539" r:id="rId20"/>
    <p:sldId id="540" r:id="rId21"/>
    <p:sldId id="541" r:id="rId22"/>
    <p:sldId id="542" r:id="rId23"/>
    <p:sldId id="543" r:id="rId24"/>
    <p:sldId id="491" r:id="rId25"/>
    <p:sldId id="523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Light" panose="020F0302020204030204" pitchFamily="34" charset="0"/>
      <p:regular r:id="rId33"/>
      <p:bold r:id="rId34"/>
      <p:italic r:id="rId35"/>
      <p:boldItalic r:id="rId36"/>
    </p:embeddedFont>
    <p:embeddedFont>
      <p:font typeface="Roboto Slab" pitchFamily="2" charset="0"/>
      <p:regular r:id="rId37"/>
      <p:bold r:id="rId38"/>
    </p:embeddedFont>
  </p:embeddedFontLst>
  <p:custDataLst>
    <p:tags r:id="rId3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31" autoAdjust="0"/>
    <p:restoredTop sz="94726"/>
  </p:normalViewPr>
  <p:slideViewPr>
    <p:cSldViewPr snapToGrid="0">
      <p:cViewPr varScale="1">
        <p:scale>
          <a:sx n="66" d="100"/>
          <a:sy n="66" d="100"/>
        </p:scale>
        <p:origin x="200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9432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421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039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502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334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03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312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64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285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629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581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4613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667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670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296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30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360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71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084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748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68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dden_lay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Deep Learning: Feed-Forward Architectures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Connect neurons in a forward approach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026" name="Picture 2" descr="Architecture of Multi Layer Perceptron (MLP)">
            <a:extLst>
              <a:ext uri="{FF2B5EF4-FFF2-40B4-BE49-F238E27FC236}">
                <a16:creationId xmlns:a16="http://schemas.microsoft.com/office/drawing/2014/main" id="{D5ADD1F7-9AA2-F8C5-CD8E-9F355603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795980"/>
            <a:ext cx="6921500" cy="369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77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Illustration (sigmoid): Input layer ▻ hidden layer  ▻ output layer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C425602B-87C5-7970-F435-3AD010C8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2571389"/>
            <a:ext cx="7263063" cy="34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4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Imagine each weight and bias is a knob we need to tune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5122" name="Picture 2" descr="Dial Knob Images – Browse 15,674 Stock Photos, Vectors, and Video | Adobe  Stock">
            <a:extLst>
              <a:ext uri="{FF2B5EF4-FFF2-40B4-BE49-F238E27FC236}">
                <a16:creationId xmlns:a16="http://schemas.microsoft.com/office/drawing/2014/main" id="{90DC7595-D7C2-5720-495C-5ADE5702E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44" y="2485983"/>
            <a:ext cx="6969765" cy="377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37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Common Activation Functions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need activation functions with easily computable derivatives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Goal: amplify, lessen or cut the signal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Neural Networks – Introduction to Machine Learning">
            <a:extLst>
              <a:ext uri="{FF2B5EF4-FFF2-40B4-BE49-F238E27FC236}">
                <a16:creationId xmlns:a16="http://schemas.microsoft.com/office/drawing/2014/main" id="{38A61470-BCCD-1FE6-8FA8-D692CFEA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9244"/>
            <a:ext cx="8585049" cy="36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“linear”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F9F2F1-327E-3F39-208D-F32C54288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7" y="2690872"/>
            <a:ext cx="6555698" cy="39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6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“linear”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the output layer (numeric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9C53B9-01DD-7565-4320-1ECA4391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00" y="2365247"/>
            <a:ext cx="4725784" cy="42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1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Rectified Linear Unit “</a:t>
            </a:r>
            <a:r>
              <a:rPr lang="en-US" dirty="0" err="1"/>
              <a:t>ReLu</a:t>
            </a:r>
            <a:r>
              <a:rPr lang="en-US" dirty="0"/>
              <a:t>”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3057EB1-03A6-101C-3DFA-9767CEFC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93585"/>
            <a:ext cx="6331410" cy="39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0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</a:t>
            </a:r>
            <a:r>
              <a:rPr lang="en-US" dirty="0" err="1"/>
              <a:t>ReLu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hidden layers and output layer (positive numeric)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9C53B9-01DD-7565-4320-1ECA4391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53" y="2468764"/>
            <a:ext cx="4725784" cy="42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42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Sigmoid / Logistic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E86C38-DCB5-439E-4610-D2B2E39A2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900912"/>
            <a:ext cx="7056029" cy="380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2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“Sigmoid”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hidden layers and output layer (binary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146" name="Picture 2" descr="Algorithms | Free Full-Text | Enhancing Logistic Regression Using Neural  Networks for Classification in Actuarial Learning">
            <a:extLst>
              <a:ext uri="{FF2B5EF4-FFF2-40B4-BE49-F238E27FC236}">
                <a16:creationId xmlns:a16="http://schemas.microsoft.com/office/drawing/2014/main" id="{6CC33BCA-7E14-837A-1290-83EC1165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379440"/>
            <a:ext cx="5129463" cy="41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12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Feed-Forward Architectures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179A3-F39E-A40F-539D-AAF7A4E99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67" y="4163393"/>
            <a:ext cx="4651265" cy="18365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hyperbolic tangent ”tanh”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384735E-C774-3137-B0CE-0B4100B9E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02"/>
          <a:stretch/>
        </p:blipFill>
        <p:spPr>
          <a:xfrm>
            <a:off x="1030496" y="2915727"/>
            <a:ext cx="9269443" cy="37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89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“tanh”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hidden layers and output layer (binary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146" name="Picture 2" descr="Algorithms | Free Full-Text | Enhancing Logistic Regression Using Neural  Networks for Classification in Actuarial Learning">
            <a:extLst>
              <a:ext uri="{FF2B5EF4-FFF2-40B4-BE49-F238E27FC236}">
                <a16:creationId xmlns:a16="http://schemas.microsoft.com/office/drawing/2014/main" id="{6CC33BCA-7E14-837A-1290-83EC1165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379440"/>
            <a:ext cx="5129463" cy="41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455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”</a:t>
            </a:r>
            <a:r>
              <a:rPr lang="en-US" dirty="0" err="1"/>
              <a:t>softmax</a:t>
            </a:r>
            <a:r>
              <a:rPr lang="en-US" dirty="0"/>
              <a:t>”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Softmax Activation Function Explained | by Dario Radečić | Towards Data  Science">
            <a:extLst>
              <a:ext uri="{FF2B5EF4-FFF2-40B4-BE49-F238E27FC236}">
                <a16:creationId xmlns:a16="http://schemas.microsoft.com/office/drawing/2014/main" id="{B51C93CE-E525-852E-E86D-707431C4F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02" y="2974436"/>
            <a:ext cx="6496154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063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</a:t>
            </a:r>
            <a:r>
              <a:rPr lang="en-US" dirty="0" err="1"/>
              <a:t>softmax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output layer (multi-class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1266" name="Picture 2" descr="Creating a Multilayer Perceptron (MLP) Classifier Model to Identify  Handwritten Digits | by Rukshan Pramoditha | Towards Data Science">
            <a:extLst>
              <a:ext uri="{FF2B5EF4-FFF2-40B4-BE49-F238E27FC236}">
                <a16:creationId xmlns:a16="http://schemas.microsoft.com/office/drawing/2014/main" id="{FBBB71E4-474D-1C7B-7EF7-EBCE248B7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6" y="2324275"/>
            <a:ext cx="7021523" cy="433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818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Number of Estimated Parameters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1B42D2D-81C6-5A84-FDA0-7B79131A1F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to know when we might overfit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EC662-9C2D-D5E9-BCF8-1B6492881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6" y="2535484"/>
            <a:ext cx="3247595" cy="21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1FDEC-92C5-3F63-FDE5-249E0DD6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42" y="4926103"/>
            <a:ext cx="6405118" cy="16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6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86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Feed-Forward (MLP) Architecture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Flow is unidirectional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Information flows forward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Composed of neurons (e.g., </a:t>
            </a:r>
            <a:r>
              <a:rPr lang="en-US" dirty="0" err="1"/>
              <a:t>perceptrons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FD81E-2BEF-440F-F345-C2967F027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08" y="3798177"/>
            <a:ext cx="4218432" cy="28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Composed of a sum function and an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SUM:</a:t>
                </a:r>
                <a:r>
                  <a:rPr lang="en-US" dirty="0"/>
                  <a:t> performs linear function of inputs plus bias: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ACTIVATION</a:t>
                </a:r>
                <a:r>
                  <a:rPr lang="en-US" dirty="0"/>
                  <a:t>: modifies the sum (usually non-linear):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448B0EC5-8606-B769-07CE-2C2D2AE49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1" b="25927"/>
          <a:stretch/>
        </p:blipFill>
        <p:spPr bwMode="auto">
          <a:xfrm>
            <a:off x="686121" y="3259792"/>
            <a:ext cx="3239703" cy="2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62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SUM:</a:t>
                </a:r>
                <a:r>
                  <a:rPr lang="en-US" dirty="0"/>
                  <a:t> performs linear function of inputs plus bias: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ACTIVATION</a:t>
                </a:r>
                <a:r>
                  <a:rPr lang="en-US" dirty="0"/>
                  <a:t>: modifies the sum (usually non-linear):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 single neuron can approximate a linear regression model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448B0EC5-8606-B769-07CE-2C2D2AE49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1" b="25927"/>
          <a:stretch/>
        </p:blipFill>
        <p:spPr bwMode="auto">
          <a:xfrm>
            <a:off x="686121" y="3259792"/>
            <a:ext cx="3239703" cy="2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52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SUM:</a:t>
                </a:r>
                <a:r>
                  <a:rPr lang="en-US" dirty="0"/>
                  <a:t> performs linear function of inputs plus bias: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ACTIVATION</a:t>
                </a:r>
                <a:r>
                  <a:rPr lang="en-US" dirty="0"/>
                  <a:t>: modifies the sum (usually non-linear):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 single neuron can approximate a logistic regression model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448B0EC5-8606-B769-07CE-2C2D2AE49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1" b="25927"/>
          <a:stretch/>
        </p:blipFill>
        <p:spPr bwMode="auto">
          <a:xfrm>
            <a:off x="686121" y="3259792"/>
            <a:ext cx="3239703" cy="2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5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Perceptron is the most basic NN unit.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It contains a single unit (neuron)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Activation is a threshold logical unit (TLU).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6125C-D950-B598-60F3-B8D124BF2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51"/>
          <a:stretch/>
        </p:blipFill>
        <p:spPr>
          <a:xfrm>
            <a:off x="5703617" y="4218432"/>
            <a:ext cx="6253304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9648ED-4D54-FF34-04D4-CFB5534E2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3429000"/>
            <a:ext cx="4651831" cy="256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5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as a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chosen activation is would be “linear”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76D27-A358-7FDD-A890-E74AD7CF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80" y="3010712"/>
            <a:ext cx="1971040" cy="477199"/>
          </a:xfrm>
          <a:prstGeom prst="rect">
            <a:avLst/>
          </a:prstGeom>
        </p:spPr>
      </p:pic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E7E71E3-4C4B-A506-DC8C-0159612A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3" y="2428660"/>
            <a:ext cx="7773930" cy="411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6D5D67A-5727-E846-63C8-9FACF7428A67}"/>
              </a:ext>
            </a:extLst>
          </p:cNvPr>
          <p:cNvSpPr/>
          <p:nvPr/>
        </p:nvSpPr>
        <p:spPr>
          <a:xfrm>
            <a:off x="7065232" y="4069962"/>
            <a:ext cx="1142081" cy="101893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E41309-D55A-CB32-1C85-F0ED12A0C76B}"/>
              </a:ext>
            </a:extLst>
          </p:cNvPr>
          <p:cNvCxnSpPr>
            <a:cxnSpLocks/>
          </p:cNvCxnSpPr>
          <p:nvPr/>
        </p:nvCxnSpPr>
        <p:spPr>
          <a:xfrm flipV="1">
            <a:off x="7246902" y="4257146"/>
            <a:ext cx="813246" cy="618911"/>
          </a:xfrm>
          <a:prstGeom prst="line">
            <a:avLst/>
          </a:prstGeom>
          <a:noFill/>
          <a:ln w="508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D308A-3646-BFD5-3351-9D6DDC0DFC97}"/>
              </a:ext>
            </a:extLst>
          </p:cNvPr>
          <p:cNvSpPr/>
          <p:nvPr/>
        </p:nvSpPr>
        <p:spPr>
          <a:xfrm>
            <a:off x="6818642" y="5201697"/>
            <a:ext cx="1807772" cy="46972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DCFD62-ABE4-25B5-E4CA-375B75CDB68F}"/>
                  </a:ext>
                </a:extLst>
              </p:cNvPr>
              <p:cNvSpPr txBox="1"/>
              <p:nvPr/>
            </p:nvSpPr>
            <p:spPr>
              <a:xfrm>
                <a:off x="7021649" y="5255466"/>
                <a:ext cx="1229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DCFD62-ABE4-25B5-E4CA-375B75CDB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649" y="5255466"/>
                <a:ext cx="1229246" cy="369332"/>
              </a:xfrm>
              <a:prstGeom prst="rect">
                <a:avLst/>
              </a:prstGeom>
              <a:blipFill>
                <a:blip r:embed="rId5"/>
                <a:stretch>
                  <a:fillRect l="-7143" r="-2041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00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Logistic Regression as a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chosen activation is would be “sigmoid”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76D27-A358-7FDD-A890-E74AD7CF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92" y="3041039"/>
            <a:ext cx="1971040" cy="477199"/>
          </a:xfrm>
          <a:prstGeom prst="rect">
            <a:avLst/>
          </a:prstGeom>
        </p:spPr>
      </p:pic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E7E71E3-4C4B-A506-DC8C-0159612A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3" y="2428660"/>
            <a:ext cx="7773930" cy="411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6D5D67A-5727-E846-63C8-9FACF7428A67}"/>
              </a:ext>
            </a:extLst>
          </p:cNvPr>
          <p:cNvSpPr/>
          <p:nvPr/>
        </p:nvSpPr>
        <p:spPr>
          <a:xfrm>
            <a:off x="7065232" y="4069962"/>
            <a:ext cx="1142081" cy="101893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D308A-3646-BFD5-3351-9D6DDC0DFC97}"/>
              </a:ext>
            </a:extLst>
          </p:cNvPr>
          <p:cNvSpPr/>
          <p:nvPr/>
        </p:nvSpPr>
        <p:spPr>
          <a:xfrm>
            <a:off x="6818642" y="5201697"/>
            <a:ext cx="1807772" cy="46972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Connector: Curved 4">
            <a:extLst>
              <a:ext uri="{FF2B5EF4-FFF2-40B4-BE49-F238E27FC236}">
                <a16:creationId xmlns:a16="http://schemas.microsoft.com/office/drawing/2014/main" id="{554E6619-03A6-C10E-D78A-7701A44A1AE9}"/>
              </a:ext>
            </a:extLst>
          </p:cNvPr>
          <p:cNvCxnSpPr>
            <a:cxnSpLocks/>
          </p:cNvCxnSpPr>
          <p:nvPr/>
        </p:nvCxnSpPr>
        <p:spPr>
          <a:xfrm flipV="1">
            <a:off x="7300009" y="4230182"/>
            <a:ext cx="672526" cy="631231"/>
          </a:xfrm>
          <a:prstGeom prst="curvedConnector3">
            <a:avLst>
              <a:gd name="adj1" fmla="val 50000"/>
            </a:avLst>
          </a:prstGeom>
          <a:ln w="53975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476DCC-3B5E-7BBD-FEB8-CD413599F852}"/>
                  </a:ext>
                </a:extLst>
              </p:cNvPr>
              <p:cNvSpPr txBox="1"/>
              <p:nvPr/>
            </p:nvSpPr>
            <p:spPr>
              <a:xfrm>
                <a:off x="6801941" y="5289229"/>
                <a:ext cx="2079480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476DCC-3B5E-7BBD-FEB8-CD413599F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941" y="5289229"/>
                <a:ext cx="2079480" cy="700063"/>
              </a:xfrm>
              <a:prstGeom prst="rect">
                <a:avLst/>
              </a:prstGeom>
              <a:blipFill>
                <a:blip r:embed="rId5"/>
                <a:stretch>
                  <a:fillRect l="-424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7053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21713</TotalTime>
  <Words>677</Words>
  <Application>Microsoft Macintosh PowerPoint</Application>
  <PresentationFormat>Widescreen</PresentationFormat>
  <Paragraphs>276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Lato</vt:lpstr>
      <vt:lpstr>Roboto Slab</vt:lpstr>
      <vt:lpstr>Lato Light</vt:lpstr>
      <vt:lpstr>Cambria Math</vt:lpstr>
      <vt:lpstr>Calibri</vt:lpstr>
      <vt:lpstr>Wingdings</vt:lpstr>
      <vt:lpstr>Office Theme</vt:lpstr>
      <vt:lpstr>Module 3</vt:lpstr>
      <vt:lpstr>DL: Feed-Forward Architectures</vt:lpstr>
      <vt:lpstr>Feed-Forward (MLP) Architecture</vt:lpstr>
      <vt:lpstr>Neurons </vt:lpstr>
      <vt:lpstr>Neurons </vt:lpstr>
      <vt:lpstr>Neurons </vt:lpstr>
      <vt:lpstr>The Perceptron</vt:lpstr>
      <vt:lpstr>Linear Regression as a Perceptron</vt:lpstr>
      <vt:lpstr>Logistic Regression as a Perceptron</vt:lpstr>
      <vt:lpstr>Multi-Layer Perceptron</vt:lpstr>
      <vt:lpstr>Multi-Layer Perceptron</vt:lpstr>
      <vt:lpstr>Multi-Layer Perceptron</vt:lpstr>
      <vt:lpstr>Common Activation Functions</vt:lpstr>
      <vt:lpstr>Activation: “linear”</vt:lpstr>
      <vt:lpstr>Activation: “linear”</vt:lpstr>
      <vt:lpstr>Activation: Rectified Linear Unit “ReLu”</vt:lpstr>
      <vt:lpstr>Activation: “ReLu”</vt:lpstr>
      <vt:lpstr>Activation: Sigmoid / Logistic</vt:lpstr>
      <vt:lpstr>Activation: “Sigmoid”</vt:lpstr>
      <vt:lpstr>Activation: hyperbolic tangent ”tanh”</vt:lpstr>
      <vt:lpstr>Activation: “tanh”</vt:lpstr>
      <vt:lpstr>Activation: ”softmax”</vt:lpstr>
      <vt:lpstr>Activation: “softmax”</vt:lpstr>
      <vt:lpstr>Number of Estimated Parameters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173</cp:revision>
  <dcterms:modified xsi:type="dcterms:W3CDTF">2025-03-01T16:35:47Z</dcterms:modified>
</cp:coreProperties>
</file>